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5" r:id="rId4"/>
    <p:sldId id="258" r:id="rId5"/>
    <p:sldId id="264" r:id="rId6"/>
    <p:sldId id="259" r:id="rId7"/>
    <p:sldId id="262" r:id="rId8"/>
    <p:sldId id="263" r:id="rId9"/>
    <p:sldId id="266"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74"/>
  </p:normalViewPr>
  <p:slideViewPr>
    <p:cSldViewPr snapToGrid="0" snapToObjects="1">
      <p:cViewPr varScale="1">
        <p:scale>
          <a:sx n="131" d="100"/>
          <a:sy n="131" d="100"/>
        </p:scale>
        <p:origin x="3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7/7/21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7/7/21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7/7/21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7/7/21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7/7/21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7/7/21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7/7/21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7/7/21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7/7/21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7/7/21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7/7/21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7/7/21</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F0ED4-856A-1440-BDA6-278DDCCE84FD}"/>
              </a:ext>
            </a:extLst>
          </p:cNvPr>
          <p:cNvSpPr>
            <a:spLocks noGrp="1"/>
          </p:cNvSpPr>
          <p:nvPr>
            <p:ph type="ctrTitle"/>
          </p:nvPr>
        </p:nvSpPr>
        <p:spPr/>
        <p:txBody>
          <a:bodyPr/>
          <a:lstStyle/>
          <a:p>
            <a:r>
              <a:rPr lang="en-US" dirty="0"/>
              <a:t>Poverty alleviation in Islamic finance</a:t>
            </a:r>
          </a:p>
        </p:txBody>
      </p:sp>
      <p:sp>
        <p:nvSpPr>
          <p:cNvPr id="3" name="Subtitle 2">
            <a:extLst>
              <a:ext uri="{FF2B5EF4-FFF2-40B4-BE49-F238E27FC236}">
                <a16:creationId xmlns:a16="http://schemas.microsoft.com/office/drawing/2014/main" id="{432A14AC-542B-BC4A-A209-A9F877DF327B}"/>
              </a:ext>
            </a:extLst>
          </p:cNvPr>
          <p:cNvSpPr>
            <a:spLocks noGrp="1"/>
          </p:cNvSpPr>
          <p:nvPr>
            <p:ph type="subTitle" idx="1"/>
          </p:nvPr>
        </p:nvSpPr>
        <p:spPr/>
        <p:txBody>
          <a:bodyPr/>
          <a:lstStyle/>
          <a:p>
            <a:r>
              <a:rPr lang="en-US" dirty="0"/>
              <a:t>By SABRA I. MACHANO</a:t>
            </a:r>
          </a:p>
          <a:p>
            <a:r>
              <a:rPr lang="en-US" dirty="0"/>
              <a:t>Executive Director </a:t>
            </a:r>
          </a:p>
          <a:p>
            <a:r>
              <a:rPr lang="en-US" dirty="0"/>
              <a:t>Warrior Women Foundation </a:t>
            </a:r>
          </a:p>
        </p:txBody>
      </p:sp>
    </p:spTree>
    <p:extLst>
      <p:ext uri="{BB962C8B-B14F-4D97-AF65-F5344CB8AC3E}">
        <p14:creationId xmlns:p14="http://schemas.microsoft.com/office/powerpoint/2010/main" val="3412627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CE70C-17D5-5B46-BD58-B6CF5887DB96}"/>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8088E4C1-F32D-524E-8228-C0BC6F28D1E4}"/>
              </a:ext>
            </a:extLst>
          </p:cNvPr>
          <p:cNvSpPr>
            <a:spLocks noGrp="1"/>
          </p:cNvSpPr>
          <p:nvPr>
            <p:ph idx="1"/>
          </p:nvPr>
        </p:nvSpPr>
        <p:spPr/>
        <p:txBody>
          <a:bodyPr>
            <a:normAutofit fontScale="92500" lnSpcReduction="10000"/>
          </a:bodyPr>
          <a:lstStyle/>
          <a:p>
            <a:r>
              <a:rPr lang="en-US" dirty="0"/>
              <a:t>Anyone studying Islam and the Qur’an cannot but be struck by its strong emphasis on and commitment to addressing injustices in the society and empowering the weak and the disadvantaged.</a:t>
            </a:r>
          </a:p>
          <a:p>
            <a:r>
              <a:rPr lang="en-US" dirty="0"/>
              <a:t> Islamic economics and finance may not have, or need, mathematical sophistication, theoretical elegance or robust analytical apparatus, but to be relevant to the core values and concerns of Islam, it needs to focus on confronting poverty head on, intellectually and practically.</a:t>
            </a:r>
          </a:p>
          <a:p>
            <a:r>
              <a:rPr lang="en-US" dirty="0"/>
              <a:t> This would require studying the problem of poverty in the Muslim world and beyond in terms of its nature, extent and causes. Then, taking poverty as a focus, solutions have to be sought and mapped out and then tried. No perfect solution is available on a revealed basis. </a:t>
            </a:r>
          </a:p>
          <a:p>
            <a:r>
              <a:rPr lang="en-US" dirty="0"/>
              <a:t>Otherwise, Islamic economics as an intellectual field and Islamic finance as a practical field may grow and prosper and the Islamic finance industry may become a multi-trillion industry, but the challenge of poverty would continue unabated, even though a different, positive outcome in this regard is very much possible. </a:t>
            </a:r>
          </a:p>
          <a:p>
            <a:endParaRPr lang="en-US" dirty="0"/>
          </a:p>
        </p:txBody>
      </p:sp>
    </p:spTree>
    <p:extLst>
      <p:ext uri="{BB962C8B-B14F-4D97-AF65-F5344CB8AC3E}">
        <p14:creationId xmlns:p14="http://schemas.microsoft.com/office/powerpoint/2010/main" val="415423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50A23-D4F7-4E40-994B-CF3DF8B44578}"/>
              </a:ext>
            </a:extLst>
          </p:cNvPr>
          <p:cNvSpPr>
            <a:spLocks noGrp="1"/>
          </p:cNvSpPr>
          <p:nvPr>
            <p:ph type="title"/>
          </p:nvPr>
        </p:nvSpPr>
        <p:spPr/>
        <p:txBody>
          <a:bodyPr/>
          <a:lstStyle/>
          <a:p>
            <a:r>
              <a:rPr lang="en-US" dirty="0"/>
              <a:t>Poverty alleviation</a:t>
            </a:r>
          </a:p>
        </p:txBody>
      </p:sp>
      <p:sp>
        <p:nvSpPr>
          <p:cNvPr id="3" name="Content Placeholder 2">
            <a:extLst>
              <a:ext uri="{FF2B5EF4-FFF2-40B4-BE49-F238E27FC236}">
                <a16:creationId xmlns:a16="http://schemas.microsoft.com/office/drawing/2014/main" id="{769D087A-B5D4-5742-81EC-765748B3E3D5}"/>
              </a:ext>
            </a:extLst>
          </p:cNvPr>
          <p:cNvSpPr>
            <a:spLocks noGrp="1"/>
          </p:cNvSpPr>
          <p:nvPr>
            <p:ph idx="1"/>
          </p:nvPr>
        </p:nvSpPr>
        <p:spPr/>
        <p:txBody>
          <a:bodyPr>
            <a:normAutofit/>
          </a:bodyPr>
          <a:lstStyle/>
          <a:p>
            <a:pPr>
              <a:buFont typeface="Arial" panose="020B0604020202020204" pitchFamily="34" charset="0"/>
              <a:buChar char="•"/>
            </a:pPr>
            <a:r>
              <a:rPr lang="en-US" dirty="0"/>
              <a:t>The UN Millennium Development Goals (2005) define the poor “as individuals living in households with com- mand over no more than USD1 per day per person valued at international prices.”</a:t>
            </a:r>
          </a:p>
          <a:p>
            <a:pPr>
              <a:buFont typeface="Arial" panose="020B0604020202020204" pitchFamily="34" charset="0"/>
              <a:buChar char="•"/>
            </a:pPr>
            <a:r>
              <a:rPr lang="en-US" dirty="0"/>
              <a:t>Extreme poverty is currently defined as those who live on £1 or USD1.25. This is an example of an absolute poverty line. Most countries define their own absolute poverty. </a:t>
            </a:r>
          </a:p>
          <a:p>
            <a:pPr>
              <a:buFont typeface="Arial" panose="020B0604020202020204" pitchFamily="34" charset="0"/>
              <a:buChar char="•"/>
            </a:pPr>
            <a:r>
              <a:rPr lang="en-US" dirty="0"/>
              <a:t>Islam, being a universalistic religion meant for the entire humanity, its agenda or solution regarding poverty is not limited to Muslims; rather it embraces the whole world. </a:t>
            </a:r>
          </a:p>
          <a:p>
            <a:pPr>
              <a:buFont typeface="Arial" panose="020B0604020202020204" pitchFamily="34" charset="0"/>
              <a:buChar char="•"/>
            </a:pPr>
            <a:r>
              <a:rPr lang="en-US" dirty="0"/>
              <a:t>Concentration of wealth and extreme inequality leads to poverty</a:t>
            </a:r>
          </a:p>
          <a:p>
            <a:endParaRPr lang="en-US" dirty="0"/>
          </a:p>
        </p:txBody>
      </p:sp>
    </p:spTree>
    <p:extLst>
      <p:ext uri="{BB962C8B-B14F-4D97-AF65-F5344CB8AC3E}">
        <p14:creationId xmlns:p14="http://schemas.microsoft.com/office/powerpoint/2010/main" val="151120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50A23-D4F7-4E40-994B-CF3DF8B44578}"/>
              </a:ext>
            </a:extLst>
          </p:cNvPr>
          <p:cNvSpPr>
            <a:spLocks noGrp="1"/>
          </p:cNvSpPr>
          <p:nvPr>
            <p:ph type="title"/>
          </p:nvPr>
        </p:nvSpPr>
        <p:spPr/>
        <p:txBody>
          <a:bodyPr/>
          <a:lstStyle/>
          <a:p>
            <a:r>
              <a:rPr lang="en-US" dirty="0"/>
              <a:t>Poverty alleviation</a:t>
            </a:r>
          </a:p>
        </p:txBody>
      </p:sp>
      <p:sp>
        <p:nvSpPr>
          <p:cNvPr id="3" name="Content Placeholder 2">
            <a:extLst>
              <a:ext uri="{FF2B5EF4-FFF2-40B4-BE49-F238E27FC236}">
                <a16:creationId xmlns:a16="http://schemas.microsoft.com/office/drawing/2014/main" id="{769D087A-B5D4-5742-81EC-765748B3E3D5}"/>
              </a:ext>
            </a:extLst>
          </p:cNvPr>
          <p:cNvSpPr>
            <a:spLocks noGrp="1"/>
          </p:cNvSpPr>
          <p:nvPr>
            <p:ph idx="1"/>
          </p:nvPr>
        </p:nvSpPr>
        <p:spPr/>
        <p:txBody>
          <a:bodyPr>
            <a:normAutofit fontScale="92500" lnSpcReduction="20000"/>
          </a:bodyPr>
          <a:lstStyle/>
          <a:p>
            <a:pPr marL="0" indent="0">
              <a:buNone/>
            </a:pPr>
            <a:r>
              <a:rPr lang="en-US" dirty="0"/>
              <a:t>Education and human resource development </a:t>
            </a:r>
          </a:p>
          <a:p>
            <a:r>
              <a:rPr lang="en-US" dirty="0"/>
              <a:t>adequate and appropriate investment in education as part of a broader human resource development goal. In most countries, including in the Muslim world, there is mere lip service but proper and adequate human resource development and the creation of a vibrant educational system and infrastructure are absent. </a:t>
            </a:r>
          </a:p>
          <a:p>
            <a:pPr marL="0" indent="0">
              <a:buNone/>
            </a:pPr>
            <a:r>
              <a:rPr lang="en-US" dirty="0"/>
              <a:t>Gender </a:t>
            </a:r>
          </a:p>
          <a:p>
            <a:r>
              <a:rPr lang="en-US" dirty="0"/>
              <a:t>It is now well established that even within the pool of those in poverty, women share the disproportionate brunt of suffering. Developed countries have been more gender-egalitarian and facilitated the ongoing participation of women. </a:t>
            </a:r>
          </a:p>
          <a:p>
            <a:r>
              <a:rPr lang="en-US" dirty="0"/>
              <a:t>IFIs have to come up with more gender-conscious and gender-sensitive programs and pathways, including microfinancing and gradually through SMEs. While economic </a:t>
            </a:r>
            <a:r>
              <a:rPr lang="en-US" dirty="0" err="1"/>
              <a:t>incentivisation</a:t>
            </a:r>
            <a:r>
              <a:rPr lang="en-US" dirty="0"/>
              <a:t> can work better through proper public policy regimes, there is no reason why IFIs themselves cannot come up with incentives to engage qualified women in entrepreneurial ventures. </a:t>
            </a:r>
          </a:p>
          <a:p>
            <a:endParaRPr lang="en-US" dirty="0"/>
          </a:p>
          <a:p>
            <a:endParaRPr lang="en-US" dirty="0"/>
          </a:p>
        </p:txBody>
      </p:sp>
    </p:spTree>
    <p:extLst>
      <p:ext uri="{BB962C8B-B14F-4D97-AF65-F5344CB8AC3E}">
        <p14:creationId xmlns:p14="http://schemas.microsoft.com/office/powerpoint/2010/main" val="2420586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0423D-D2BD-4D47-A5AE-381868BF2669}"/>
              </a:ext>
            </a:extLst>
          </p:cNvPr>
          <p:cNvSpPr>
            <a:spLocks noGrp="1"/>
          </p:cNvSpPr>
          <p:nvPr>
            <p:ph type="title"/>
          </p:nvPr>
        </p:nvSpPr>
        <p:spPr/>
        <p:txBody>
          <a:bodyPr/>
          <a:lstStyle/>
          <a:p>
            <a:r>
              <a:rPr lang="en-US" dirty="0"/>
              <a:t>Islamic finance and poverty alleviation</a:t>
            </a:r>
          </a:p>
        </p:txBody>
      </p:sp>
      <p:sp>
        <p:nvSpPr>
          <p:cNvPr id="3" name="Content Placeholder 2">
            <a:extLst>
              <a:ext uri="{FF2B5EF4-FFF2-40B4-BE49-F238E27FC236}">
                <a16:creationId xmlns:a16="http://schemas.microsoft.com/office/drawing/2014/main" id="{6472CD5B-2192-B240-8C5C-65906E35EEEC}"/>
              </a:ext>
            </a:extLst>
          </p:cNvPr>
          <p:cNvSpPr>
            <a:spLocks noGrp="1"/>
          </p:cNvSpPr>
          <p:nvPr>
            <p:ph idx="1"/>
          </p:nvPr>
        </p:nvSpPr>
        <p:spPr/>
        <p:txBody>
          <a:bodyPr>
            <a:normAutofit fontScale="92500" lnSpcReduction="10000"/>
          </a:bodyPr>
          <a:lstStyle/>
          <a:p>
            <a:r>
              <a:rPr lang="en-US" dirty="0"/>
              <a:t>Islamic banks, instead of being lenders, will now provide financing by coming in as traders (Murabaha), lessors (</a:t>
            </a:r>
            <a:r>
              <a:rPr lang="en-US" dirty="0" err="1"/>
              <a:t>Ijara</a:t>
            </a:r>
            <a:r>
              <a:rPr lang="en-US" dirty="0"/>
              <a:t>) or partners (</a:t>
            </a:r>
            <a:r>
              <a:rPr lang="en-US" dirty="0" err="1"/>
              <a:t>Mudaraba</a:t>
            </a:r>
            <a:r>
              <a:rPr lang="en-US" dirty="0"/>
              <a:t>; </a:t>
            </a:r>
            <a:r>
              <a:rPr lang="en-US" dirty="0" err="1"/>
              <a:t>musharakah</a:t>
            </a:r>
            <a:r>
              <a:rPr lang="en-US" dirty="0"/>
              <a:t>) thereby providing Technical-No-How and also there will be greater transparency in their transactions with clients – depositors as well as fund-seekers-due to compliance with the avoidance of </a:t>
            </a:r>
            <a:r>
              <a:rPr lang="en-US" dirty="0" err="1"/>
              <a:t>Gharar</a:t>
            </a:r>
            <a:r>
              <a:rPr lang="en-US" dirty="0"/>
              <a:t> (ambiguity) resulting in clear contracts for every transaction. </a:t>
            </a:r>
          </a:p>
          <a:p>
            <a:r>
              <a:rPr lang="en-US" dirty="0"/>
              <a:t>Through Islamic microfinance, there is a tremendous potential to tap into often-scattered Islamic donor streams, such as Zakat, Sadaqat, and waqf, which would be channel towards strategic, and impact oriented goals. </a:t>
            </a:r>
          </a:p>
          <a:p>
            <a:r>
              <a:rPr lang="en-US" dirty="0"/>
              <a:t>The corporate social responsibility concept of the Islamic banking system may propel its socio- economic contributions to the economy, particularly through the provision of free services to the indigent in the society. Through this process, Islamic banking contributes to the fostering of development in the financing of socio-economic </a:t>
            </a:r>
            <a:r>
              <a:rPr lang="en-US" dirty="0" err="1"/>
              <a:t>programmes</a:t>
            </a:r>
            <a:r>
              <a:rPr lang="en-US" dirty="0"/>
              <a:t>, such as, youth skills acquisition </a:t>
            </a:r>
            <a:r>
              <a:rPr lang="en-US" dirty="0" err="1"/>
              <a:t>programmes</a:t>
            </a:r>
            <a:r>
              <a:rPr lang="en-US" dirty="0"/>
              <a:t>, women empowerment, and micro and small-scale industrial development </a:t>
            </a:r>
            <a:r>
              <a:rPr lang="en-US" dirty="0" err="1"/>
              <a:t>programmes</a:t>
            </a:r>
            <a:r>
              <a:rPr lang="en-US" dirty="0"/>
              <a:t>. </a:t>
            </a:r>
          </a:p>
          <a:p>
            <a:endParaRPr lang="en-US" dirty="0"/>
          </a:p>
        </p:txBody>
      </p:sp>
    </p:spTree>
    <p:extLst>
      <p:ext uri="{BB962C8B-B14F-4D97-AF65-F5344CB8AC3E}">
        <p14:creationId xmlns:p14="http://schemas.microsoft.com/office/powerpoint/2010/main" val="2581301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0423D-D2BD-4D47-A5AE-381868BF2669}"/>
              </a:ext>
            </a:extLst>
          </p:cNvPr>
          <p:cNvSpPr>
            <a:spLocks noGrp="1"/>
          </p:cNvSpPr>
          <p:nvPr>
            <p:ph type="title"/>
          </p:nvPr>
        </p:nvSpPr>
        <p:spPr/>
        <p:txBody>
          <a:bodyPr/>
          <a:lstStyle/>
          <a:p>
            <a:r>
              <a:rPr lang="en-US" dirty="0"/>
              <a:t>Islamic finance and poverty alleviation</a:t>
            </a:r>
          </a:p>
        </p:txBody>
      </p:sp>
      <p:sp>
        <p:nvSpPr>
          <p:cNvPr id="3" name="Content Placeholder 2">
            <a:extLst>
              <a:ext uri="{FF2B5EF4-FFF2-40B4-BE49-F238E27FC236}">
                <a16:creationId xmlns:a16="http://schemas.microsoft.com/office/drawing/2014/main" id="{6472CD5B-2192-B240-8C5C-65906E35EEEC}"/>
              </a:ext>
            </a:extLst>
          </p:cNvPr>
          <p:cNvSpPr>
            <a:spLocks noGrp="1"/>
          </p:cNvSpPr>
          <p:nvPr>
            <p:ph idx="1"/>
          </p:nvPr>
        </p:nvSpPr>
        <p:spPr/>
        <p:txBody>
          <a:bodyPr>
            <a:normAutofit lnSpcReduction="10000"/>
          </a:bodyPr>
          <a:lstStyle/>
          <a:p>
            <a:r>
              <a:rPr lang="en-US" dirty="0"/>
              <a:t>Islamic banking concept also contributes significantly in developing micro credit schemes, which have a greater tendency to alleviate poverty by enhancing the development of income generation and reducing unemployment and hence poverty among the people. </a:t>
            </a:r>
          </a:p>
          <a:p>
            <a:r>
              <a:rPr lang="en-US" dirty="0"/>
              <a:t>Another method of alleviating poverty through Islamic banking concept has to do with the flow of development funds provided by Islamic Development Bank (IDB), which provides development funds for infrastructural projects to member countries from Islamic banking system of the world. </a:t>
            </a:r>
          </a:p>
          <a:p>
            <a:endParaRPr lang="en-US" dirty="0"/>
          </a:p>
          <a:p>
            <a:r>
              <a:rPr lang="en-US" dirty="0"/>
              <a:t>It is expected that with the growth of Islamic banking system, it will provide access to the flow of such funds, which will enhance infrastructural development and poverty alleviation in the long run. </a:t>
            </a:r>
          </a:p>
          <a:p>
            <a:endParaRPr lang="en-US" dirty="0"/>
          </a:p>
        </p:txBody>
      </p:sp>
    </p:spTree>
    <p:extLst>
      <p:ext uri="{BB962C8B-B14F-4D97-AF65-F5344CB8AC3E}">
        <p14:creationId xmlns:p14="http://schemas.microsoft.com/office/powerpoint/2010/main" val="322948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4F90E-BA80-F44C-8E72-64834E61EDCC}"/>
              </a:ext>
            </a:extLst>
          </p:cNvPr>
          <p:cNvSpPr>
            <a:spLocks noGrp="1"/>
          </p:cNvSpPr>
          <p:nvPr>
            <p:ph type="title"/>
          </p:nvPr>
        </p:nvSpPr>
        <p:spPr/>
        <p:txBody>
          <a:bodyPr/>
          <a:lstStyle/>
          <a:p>
            <a:r>
              <a:rPr lang="en-US" dirty="0"/>
              <a:t>Poverty alleviation </a:t>
            </a:r>
          </a:p>
        </p:txBody>
      </p:sp>
      <p:sp>
        <p:nvSpPr>
          <p:cNvPr id="3" name="Text Placeholder 2">
            <a:extLst>
              <a:ext uri="{FF2B5EF4-FFF2-40B4-BE49-F238E27FC236}">
                <a16:creationId xmlns:a16="http://schemas.microsoft.com/office/drawing/2014/main" id="{50B4E883-A73E-684A-B700-D4D914B6ACA1}"/>
              </a:ext>
            </a:extLst>
          </p:cNvPr>
          <p:cNvSpPr>
            <a:spLocks noGrp="1"/>
          </p:cNvSpPr>
          <p:nvPr>
            <p:ph type="body" idx="1"/>
          </p:nvPr>
        </p:nvSpPr>
        <p:spPr/>
        <p:txBody>
          <a:bodyPr/>
          <a:lstStyle/>
          <a:p>
            <a:r>
              <a:rPr lang="en-US" dirty="0"/>
              <a:t>CONVENTIONAL BANKING</a:t>
            </a:r>
          </a:p>
        </p:txBody>
      </p:sp>
      <p:sp>
        <p:nvSpPr>
          <p:cNvPr id="4" name="Content Placeholder 3">
            <a:extLst>
              <a:ext uri="{FF2B5EF4-FFF2-40B4-BE49-F238E27FC236}">
                <a16:creationId xmlns:a16="http://schemas.microsoft.com/office/drawing/2014/main" id="{71C30E49-3DF1-5242-8151-1C6132D507E9}"/>
              </a:ext>
            </a:extLst>
          </p:cNvPr>
          <p:cNvSpPr>
            <a:spLocks noGrp="1"/>
          </p:cNvSpPr>
          <p:nvPr>
            <p:ph sz="half" idx="2"/>
          </p:nvPr>
        </p:nvSpPr>
        <p:spPr/>
        <p:txBody>
          <a:bodyPr/>
          <a:lstStyle/>
          <a:p>
            <a:r>
              <a:rPr lang="en-US" dirty="0"/>
              <a:t>- harmonized and approved regulatory standards that banks around the world follow, making it easier for them to expand and conduct operations in different countries </a:t>
            </a:r>
          </a:p>
          <a:p>
            <a:r>
              <a:rPr lang="en-US" dirty="0"/>
              <a:t>- main causal of the financial crisis that led to the rise of Islamic banking as we know it now</a:t>
            </a:r>
          </a:p>
          <a:p>
            <a:r>
              <a:rPr lang="en-US" dirty="0"/>
              <a:t>- it tends to benefit those with collateral </a:t>
            </a:r>
          </a:p>
        </p:txBody>
      </p:sp>
      <p:sp>
        <p:nvSpPr>
          <p:cNvPr id="5" name="Text Placeholder 4">
            <a:extLst>
              <a:ext uri="{FF2B5EF4-FFF2-40B4-BE49-F238E27FC236}">
                <a16:creationId xmlns:a16="http://schemas.microsoft.com/office/drawing/2014/main" id="{E6E3DD98-11D9-4847-8677-1746214D998D}"/>
              </a:ext>
            </a:extLst>
          </p:cNvPr>
          <p:cNvSpPr>
            <a:spLocks noGrp="1"/>
          </p:cNvSpPr>
          <p:nvPr>
            <p:ph type="body" sz="quarter" idx="3"/>
          </p:nvPr>
        </p:nvSpPr>
        <p:spPr/>
        <p:txBody>
          <a:bodyPr/>
          <a:lstStyle/>
          <a:p>
            <a:r>
              <a:rPr lang="en-US" dirty="0"/>
              <a:t>ISLAMIC FINANCE </a:t>
            </a:r>
          </a:p>
        </p:txBody>
      </p:sp>
      <p:sp>
        <p:nvSpPr>
          <p:cNvPr id="6" name="Content Placeholder 5">
            <a:extLst>
              <a:ext uri="{FF2B5EF4-FFF2-40B4-BE49-F238E27FC236}">
                <a16:creationId xmlns:a16="http://schemas.microsoft.com/office/drawing/2014/main" id="{FDA86052-1B86-0843-9083-0C5F3D79BF94}"/>
              </a:ext>
            </a:extLst>
          </p:cNvPr>
          <p:cNvSpPr>
            <a:spLocks noGrp="1"/>
          </p:cNvSpPr>
          <p:nvPr>
            <p:ph sz="quarter" idx="4"/>
          </p:nvPr>
        </p:nvSpPr>
        <p:spPr/>
        <p:txBody>
          <a:bodyPr/>
          <a:lstStyle/>
          <a:p>
            <a:r>
              <a:rPr lang="en-US" dirty="0"/>
              <a:t>- sharia harmonization at global level is hindering the rapid growth of Islamic banking products </a:t>
            </a:r>
          </a:p>
          <a:p>
            <a:r>
              <a:rPr lang="en-US" dirty="0"/>
              <a:t>- Islamic banking has been prohibited from investing in financial markets that are full of speculative elements. In this regard, Islamic banking is expected to provide more financing products aimed at enhancing the real sector. </a:t>
            </a:r>
          </a:p>
          <a:p>
            <a:endParaRPr lang="en-US" dirty="0"/>
          </a:p>
        </p:txBody>
      </p:sp>
    </p:spTree>
    <p:extLst>
      <p:ext uri="{BB962C8B-B14F-4D97-AF65-F5344CB8AC3E}">
        <p14:creationId xmlns:p14="http://schemas.microsoft.com/office/powerpoint/2010/main" val="2033753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1CBF5-D64B-7041-BB6C-97C027ECD6D8}"/>
              </a:ext>
            </a:extLst>
          </p:cNvPr>
          <p:cNvSpPr>
            <a:spLocks noGrp="1"/>
          </p:cNvSpPr>
          <p:nvPr>
            <p:ph type="title"/>
          </p:nvPr>
        </p:nvSpPr>
        <p:spPr/>
        <p:txBody>
          <a:bodyPr/>
          <a:lstStyle/>
          <a:p>
            <a:r>
              <a:rPr lang="en-US" dirty="0"/>
              <a:t>CASE STUDY EXAMPLES OF POVERTY ALLEVIATION VIA ISLAMIC FINANCE </a:t>
            </a:r>
          </a:p>
        </p:txBody>
      </p:sp>
      <p:sp>
        <p:nvSpPr>
          <p:cNvPr id="3" name="Text Placeholder 2">
            <a:extLst>
              <a:ext uri="{FF2B5EF4-FFF2-40B4-BE49-F238E27FC236}">
                <a16:creationId xmlns:a16="http://schemas.microsoft.com/office/drawing/2014/main" id="{872A69BB-A947-FE42-988E-A826F837BB90}"/>
              </a:ext>
            </a:extLst>
          </p:cNvPr>
          <p:cNvSpPr>
            <a:spLocks noGrp="1"/>
          </p:cNvSpPr>
          <p:nvPr>
            <p:ph type="body" idx="1"/>
          </p:nvPr>
        </p:nvSpPr>
        <p:spPr/>
        <p:txBody>
          <a:bodyPr/>
          <a:lstStyle/>
          <a:p>
            <a:r>
              <a:rPr lang="en-US" dirty="0"/>
              <a:t>SUCCESS</a:t>
            </a:r>
          </a:p>
        </p:txBody>
      </p:sp>
      <p:sp>
        <p:nvSpPr>
          <p:cNvPr id="4" name="Content Placeholder 3">
            <a:extLst>
              <a:ext uri="{FF2B5EF4-FFF2-40B4-BE49-F238E27FC236}">
                <a16:creationId xmlns:a16="http://schemas.microsoft.com/office/drawing/2014/main" id="{6E084DE3-4416-6348-A84E-0821E93FF4EC}"/>
              </a:ext>
            </a:extLst>
          </p:cNvPr>
          <p:cNvSpPr>
            <a:spLocks noGrp="1"/>
          </p:cNvSpPr>
          <p:nvPr>
            <p:ph sz="half" idx="2"/>
          </p:nvPr>
        </p:nvSpPr>
        <p:spPr/>
        <p:txBody>
          <a:bodyPr>
            <a:normAutofit fontScale="85000" lnSpcReduction="20000"/>
          </a:bodyPr>
          <a:lstStyle/>
          <a:p>
            <a:r>
              <a:rPr lang="en-US" dirty="0"/>
              <a:t>- The key success of Malaysia’s infrastructural developments is her use of the Islamic financial products. </a:t>
            </a:r>
          </a:p>
          <a:p>
            <a:r>
              <a:rPr lang="en-US" dirty="0"/>
              <a:t>- increased in humanitarian and social services </a:t>
            </a:r>
          </a:p>
          <a:p>
            <a:r>
              <a:rPr lang="en-US" dirty="0"/>
              <a:t>-increase in deposits </a:t>
            </a:r>
          </a:p>
          <a:p>
            <a:r>
              <a:rPr lang="en-US" dirty="0"/>
              <a:t>- Business and trade activities should be undertaken on the basis of fair and legitimate profits. </a:t>
            </a:r>
          </a:p>
          <a:p>
            <a:r>
              <a:rPr lang="en-US" dirty="0"/>
              <a:t>-prohibition of interest and gambling</a:t>
            </a:r>
          </a:p>
          <a:p>
            <a:endParaRPr lang="en-US" dirty="0"/>
          </a:p>
        </p:txBody>
      </p:sp>
      <p:sp>
        <p:nvSpPr>
          <p:cNvPr id="5" name="Text Placeholder 4">
            <a:extLst>
              <a:ext uri="{FF2B5EF4-FFF2-40B4-BE49-F238E27FC236}">
                <a16:creationId xmlns:a16="http://schemas.microsoft.com/office/drawing/2014/main" id="{321D0D2C-9D41-E641-859A-4448EFE0E321}"/>
              </a:ext>
            </a:extLst>
          </p:cNvPr>
          <p:cNvSpPr>
            <a:spLocks noGrp="1"/>
          </p:cNvSpPr>
          <p:nvPr>
            <p:ph type="body" sz="quarter" idx="3"/>
          </p:nvPr>
        </p:nvSpPr>
        <p:spPr/>
        <p:txBody>
          <a:bodyPr/>
          <a:lstStyle/>
          <a:p>
            <a:r>
              <a:rPr lang="en-US" dirty="0"/>
              <a:t>CHALLENGES</a:t>
            </a:r>
          </a:p>
        </p:txBody>
      </p:sp>
      <p:sp>
        <p:nvSpPr>
          <p:cNvPr id="6" name="Content Placeholder 5">
            <a:extLst>
              <a:ext uri="{FF2B5EF4-FFF2-40B4-BE49-F238E27FC236}">
                <a16:creationId xmlns:a16="http://schemas.microsoft.com/office/drawing/2014/main" id="{3678D0DF-C3BF-724D-B2A3-91054311800C}"/>
              </a:ext>
            </a:extLst>
          </p:cNvPr>
          <p:cNvSpPr>
            <a:spLocks noGrp="1"/>
          </p:cNvSpPr>
          <p:nvPr>
            <p:ph sz="quarter" idx="4"/>
          </p:nvPr>
        </p:nvSpPr>
        <p:spPr/>
        <p:txBody>
          <a:bodyPr>
            <a:normAutofit fontScale="85000" lnSpcReduction="20000"/>
          </a:bodyPr>
          <a:lstStyle/>
          <a:p>
            <a:r>
              <a:rPr lang="en-US" dirty="0"/>
              <a:t>- The industry lacks a clear strategy and direction to help achieve its potential</a:t>
            </a:r>
          </a:p>
          <a:p>
            <a:r>
              <a:rPr lang="en-US" dirty="0"/>
              <a:t>- Sharia harmonization at global level </a:t>
            </a:r>
          </a:p>
          <a:p>
            <a:r>
              <a:rPr lang="en-US" dirty="0"/>
              <a:t>- lack of knowledge of the systems and its penetration</a:t>
            </a:r>
          </a:p>
          <a:p>
            <a:r>
              <a:rPr lang="en-US" dirty="0"/>
              <a:t>- The search for the “missing links” between Islamic finance and broader economic development is continuing; where the relevant fields are delinked from </a:t>
            </a:r>
            <a:r>
              <a:rPr lang="en-US" dirty="0" err="1"/>
              <a:t>maqasid</a:t>
            </a:r>
            <a:r>
              <a:rPr lang="en-US" dirty="0"/>
              <a:t> al-Islam and where Islamic finance as a field is marching ahead without parallel progress in social sciences in general and economics and business in particular from the Islamic perspective. </a:t>
            </a:r>
          </a:p>
          <a:p>
            <a:endParaRPr lang="en-US" dirty="0"/>
          </a:p>
          <a:p>
            <a:endParaRPr lang="en-US" dirty="0"/>
          </a:p>
        </p:txBody>
      </p:sp>
    </p:spTree>
    <p:extLst>
      <p:ext uri="{BB962C8B-B14F-4D97-AF65-F5344CB8AC3E}">
        <p14:creationId xmlns:p14="http://schemas.microsoft.com/office/powerpoint/2010/main" val="2658810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61C40-D1CB-244C-B0C0-FE2ECFFE71B3}"/>
              </a:ext>
            </a:extLst>
          </p:cNvPr>
          <p:cNvSpPr>
            <a:spLocks noGrp="1"/>
          </p:cNvSpPr>
          <p:nvPr>
            <p:ph type="title"/>
          </p:nvPr>
        </p:nvSpPr>
        <p:spPr/>
        <p:txBody>
          <a:bodyPr/>
          <a:lstStyle/>
          <a:p>
            <a:r>
              <a:rPr lang="en-US" dirty="0"/>
              <a:t>WARRIOR WOMEN FOUNDATION AND POVERTY ALLEVIATION</a:t>
            </a:r>
          </a:p>
        </p:txBody>
      </p:sp>
      <p:sp>
        <p:nvSpPr>
          <p:cNvPr id="3" name="Content Placeholder 2">
            <a:extLst>
              <a:ext uri="{FF2B5EF4-FFF2-40B4-BE49-F238E27FC236}">
                <a16:creationId xmlns:a16="http://schemas.microsoft.com/office/drawing/2014/main" id="{F3FAB85F-6529-4B46-9FC1-D7810D67A13F}"/>
              </a:ext>
            </a:extLst>
          </p:cNvPr>
          <p:cNvSpPr>
            <a:spLocks noGrp="1"/>
          </p:cNvSpPr>
          <p:nvPr>
            <p:ph idx="1"/>
          </p:nvPr>
        </p:nvSpPr>
        <p:spPr/>
        <p:txBody>
          <a:bodyPr/>
          <a:lstStyle/>
          <a:p>
            <a:r>
              <a:rPr lang="en-US" dirty="0"/>
              <a:t>- EMPOWERMENT </a:t>
            </a:r>
          </a:p>
          <a:p>
            <a:r>
              <a:rPr lang="en-US" dirty="0"/>
              <a:t>- ACCESS TO MARKETS</a:t>
            </a:r>
          </a:p>
          <a:p>
            <a:r>
              <a:rPr lang="en-US" dirty="0"/>
              <a:t>-TRAINING </a:t>
            </a:r>
          </a:p>
          <a:p>
            <a:r>
              <a:rPr lang="en-US" dirty="0"/>
              <a:t>- ACCESS TO FINANCE </a:t>
            </a:r>
          </a:p>
        </p:txBody>
      </p:sp>
    </p:spTree>
    <p:extLst>
      <p:ext uri="{BB962C8B-B14F-4D97-AF65-F5344CB8AC3E}">
        <p14:creationId xmlns:p14="http://schemas.microsoft.com/office/powerpoint/2010/main" val="102281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98C77-8822-B945-A123-9A52E18332C0}"/>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296B6EE1-9C87-7F46-9B31-0BF7E9C5E493}"/>
              </a:ext>
            </a:extLst>
          </p:cNvPr>
          <p:cNvSpPr>
            <a:spLocks noGrp="1"/>
          </p:cNvSpPr>
          <p:nvPr>
            <p:ph idx="1"/>
          </p:nvPr>
        </p:nvSpPr>
        <p:spPr/>
        <p:txBody>
          <a:bodyPr>
            <a:normAutofit fontScale="85000" lnSpcReduction="20000"/>
          </a:bodyPr>
          <a:lstStyle/>
          <a:p>
            <a:r>
              <a:rPr lang="en-US" dirty="0"/>
              <a:t>The discourse on Islamic economics and finance deals with the issue of poverty, but only marginally and superficially. </a:t>
            </a:r>
          </a:p>
          <a:p>
            <a:r>
              <a:rPr lang="en-US" dirty="0"/>
              <a:t>Islamic economics does not identify poverty as its primary focus. Rather, it has emerged as a counterpart to the conventional economics, attempting to define the axioms as well as the analytical-policy framework. </a:t>
            </a:r>
          </a:p>
          <a:p>
            <a:r>
              <a:rPr lang="en-US" dirty="0"/>
              <a:t>From the earliest days of the Prophet, pursuit of justice and strong empathy toward the poor and the disadvantaged has been a hallmark principle, which translated itself to an exemplary commitment and effort to help the poor through redistribution programs. </a:t>
            </a:r>
          </a:p>
          <a:p>
            <a:r>
              <a:rPr lang="en-US" dirty="0"/>
              <a:t>Gradually, however, the issue of poverty became a peripheral issue. No systematic program to confront poverty evolved throughout history, even though waqf institutions have played an important palliative role. </a:t>
            </a:r>
          </a:p>
          <a:p>
            <a:r>
              <a:rPr lang="en-US" dirty="0"/>
              <a:t>While Islamic finance has become very successful and is experiencing explosive growth, it is essentially a prohibition driven industry, where the products and services are presented as </a:t>
            </a:r>
            <a:r>
              <a:rPr lang="en-US" dirty="0" err="1"/>
              <a:t>Shari’a</a:t>
            </a:r>
            <a:r>
              <a:rPr lang="en-US" dirty="0"/>
              <a:t>-compliant, but mainly in a legalistic sense. </a:t>
            </a:r>
          </a:p>
          <a:p>
            <a:endParaRPr lang="en-US" dirty="0"/>
          </a:p>
        </p:txBody>
      </p:sp>
    </p:spTree>
    <p:extLst>
      <p:ext uri="{BB962C8B-B14F-4D97-AF65-F5344CB8AC3E}">
        <p14:creationId xmlns:p14="http://schemas.microsoft.com/office/powerpoint/2010/main" val="34693352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1340</TotalTime>
  <Words>1222</Words>
  <Application>Microsoft Macintosh PowerPoint</Application>
  <PresentationFormat>Widescreen</PresentationFormat>
  <Paragraphs>60</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Tw Cen MT</vt:lpstr>
      <vt:lpstr>Tw Cen MT Condensed</vt:lpstr>
      <vt:lpstr>Wingdings 3</vt:lpstr>
      <vt:lpstr>Integral</vt:lpstr>
      <vt:lpstr>Poverty alleviation in Islamic finance</vt:lpstr>
      <vt:lpstr>Poverty alleviation</vt:lpstr>
      <vt:lpstr>Poverty alleviation</vt:lpstr>
      <vt:lpstr>Islamic finance and poverty alleviation</vt:lpstr>
      <vt:lpstr>Islamic finance and poverty alleviation</vt:lpstr>
      <vt:lpstr>Poverty alleviation </vt:lpstr>
      <vt:lpstr>CASE STUDY EXAMPLES OF POVERTY ALLEVIATION VIA ISLAMIC FINANCE </vt:lpstr>
      <vt:lpstr>WARRIOR WOMEN FOUNDATION AND POVERTY ALLEVIATION</vt:lpstr>
      <vt:lpstr>conclusion</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Poverty alleviation in Islamic finance</dc:title>
  <dc:creator>Sabra Machano</dc:creator>
  <cp:lastModifiedBy>Sabra Machano</cp:lastModifiedBy>
  <cp:revision>10</cp:revision>
  <dcterms:created xsi:type="dcterms:W3CDTF">2021-07-07T05:27:29Z</dcterms:created>
  <dcterms:modified xsi:type="dcterms:W3CDTF">2021-07-08T03:48:20Z</dcterms:modified>
</cp:coreProperties>
</file>